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6" d="100"/>
          <a:sy n="56" d="100"/>
        </p:scale>
        <p:origin x="124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Vaheeba</a:t>
            </a:r>
          </a:p>
          <a:p>
            <a:r>
              <a:rPr lang="en-US" dirty="0">
                <a:solidFill>
                  <a:schemeClr val="bg2"/>
                </a:solidFill>
                <a:latin typeface="Abadi"/>
                <a:ea typeface="SF Pro" pitchFamily="2" charset="0"/>
                <a:cs typeface="SF Pro" pitchFamily="2" charset="0"/>
              </a:rPr>
              <a:t>09/09/2025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82249" cy="4351338"/>
          </a:xfrm>
          <a:prstGeom prst="rect">
            <a:avLst/>
          </a:prstGeom>
        </p:spPr>
        <p:txBody>
          <a:bodyPr/>
          <a:lstStyle/>
          <a:p>
            <a:r>
              <a:rPr lang="en-US" sz="20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2000" dirty="0" err="1"/>
              <a:t>pad.True</a:t>
            </a:r>
            <a:r>
              <a:rPr lang="en-US" sz="2000" dirty="0"/>
              <a:t> ASDS means the mission outcome was successfully landed on a drone ship False ASDS means the mission outcome was unsuccessfully landed on a drone ship.</a:t>
            </a:r>
            <a:endParaRPr lang="en-US" sz="3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C234B23B-7281-44BA-85D1-A99E0D281D9B}"/>
              </a:ext>
            </a:extLst>
          </p:cNvPr>
          <p:cNvSpPr txBox="1"/>
          <p:nvPr/>
        </p:nvSpPr>
        <p:spPr>
          <a:xfrm>
            <a:off x="3314699" y="6283542"/>
            <a:ext cx="5486401" cy="369332"/>
          </a:xfrm>
          <a:prstGeom prst="rect">
            <a:avLst/>
          </a:prstGeom>
          <a:noFill/>
        </p:spPr>
        <p:txBody>
          <a:bodyPr wrap="square" rtlCol="0">
            <a:spAutoFit/>
          </a:bodyPr>
          <a:lstStyle/>
          <a:p>
            <a:pPr algn="ctr"/>
            <a:r>
              <a:rPr lang="en-IN" dirty="0"/>
              <a:t>https://github.com/Vaheebaf/finalprojend/tree/main</a:t>
            </a:r>
          </a:p>
        </p:txBody>
      </p:sp>
      <p:pic>
        <p:nvPicPr>
          <p:cNvPr id="3" name="Picture 2">
            <a:extLst>
              <a:ext uri="{FF2B5EF4-FFF2-40B4-BE49-F238E27FC236}">
                <a16:creationId xmlns:a16="http://schemas.microsoft.com/office/drawing/2014/main" id="{298FA861-24FF-48DD-ADCE-6ED18D8CD96F}"/>
              </a:ext>
            </a:extLst>
          </p:cNvPr>
          <p:cNvPicPr>
            <a:picLocks noChangeAspect="1"/>
          </p:cNvPicPr>
          <p:nvPr/>
        </p:nvPicPr>
        <p:blipFill>
          <a:blip r:embed="rId3"/>
          <a:stretch>
            <a:fillRect/>
          </a:stretch>
        </p:blipFill>
        <p:spPr>
          <a:xfrm>
            <a:off x="7019676" y="2032381"/>
            <a:ext cx="3562847" cy="363905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t>Charts were plotted: Flight Number vs. Payload Mass, Flight Number vs. Launch Site, Payload Mass vs. Launch Site, Orbit Type vs. </a:t>
            </a:r>
          </a:p>
          <a:p>
            <a:pPr>
              <a:lnSpc>
                <a:spcPct val="100000"/>
              </a:lnSpc>
              <a:spcBef>
                <a:spcPts val="1400"/>
              </a:spcBef>
            </a:pPr>
            <a:r>
              <a:rPr lang="en-US" sz="2400" dirty="0"/>
              <a:t>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a:t>
            </a:r>
          </a:p>
          <a:p>
            <a:pPr>
              <a:lnSpc>
                <a:spcPct val="100000"/>
              </a:lnSpc>
              <a:spcBef>
                <a:spcPts val="1400"/>
              </a:spcBef>
            </a:pPr>
            <a:r>
              <a:rPr lang="en-US" sz="2400" dirty="0"/>
              <a:t>Line charts show trends in data over time (time series)</a:t>
            </a:r>
            <a:endParaRPr lang="en-US" sz="4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t>Performed SQL queries: </a:t>
            </a:r>
          </a:p>
          <a:p>
            <a:pPr marL="0" indent="0">
              <a:lnSpc>
                <a:spcPct val="100000"/>
              </a:lnSpc>
              <a:spcBef>
                <a:spcPts val="1400"/>
              </a:spcBef>
              <a:buNone/>
            </a:pPr>
            <a:r>
              <a:rPr lang="en-US" sz="2000" dirty="0"/>
              <a:t>•Displaying the names of the unique launch sites in the space mission • Displaying 5 records where launch sites begin with the string ‘CCA' • Displaying the total payload mass carried by boosters launched by NASA (CRS) • Displaying average payload mass carried by booster version F9 v1.1 • Listing the date when the first successful landing outcome in ground pad was achieved • Listing the names of the boosters which have success in drone ship and have payload mass greater than 4000 but less than 6000 • Listing the total number of successful and failure mission outcomes • Listing the names of the booster versions which have carried the maximum payload mass • Listing the failed landing outcomes in drone ship, their booster versions and launch site names for the months in year 2015 • Ranking the count of landing outcomes (such as Failure (drone ship) or Success (ground pad)) between the date 2010-06-04 and 2017-03-20 in descending </a:t>
            </a:r>
            <a:r>
              <a:rPr lang="en-US" sz="2000" dirty="0" err="1"/>
              <a:t>orde</a:t>
            </a:r>
            <a:endParaRPr lang="en-US" sz="3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400" dirty="0"/>
              <a:t>Markers of all Launch Sites: - Added Marker with Circle, Popup Label and Text Label of NASA Johnson Space Center using its latitude and longitude coordinates as a start location. - Added Markers with Circle, Popup Label and Text Label of all Launch Sites using their latitude and longitude coordinates to show their geographical locations and proximity to Equator and coasts. </a:t>
            </a:r>
          </a:p>
          <a:p>
            <a:pPr>
              <a:lnSpc>
                <a:spcPct val="100000"/>
              </a:lnSpc>
              <a:spcBef>
                <a:spcPts val="1400"/>
              </a:spcBef>
            </a:pPr>
            <a:r>
              <a:rPr lang="en-US" sz="2400" dirty="0" err="1"/>
              <a:t>Coloured</a:t>
            </a:r>
            <a:r>
              <a:rPr lang="en-US" sz="2400" dirty="0"/>
              <a:t> Markers of the launch outcomes for each Launch Site: - Added </a:t>
            </a:r>
            <a:r>
              <a:rPr lang="en-US" sz="2400" dirty="0" err="1"/>
              <a:t>coloured</a:t>
            </a:r>
            <a:r>
              <a:rPr lang="en-US" sz="2400" dirty="0"/>
              <a:t> Markers of success (Green) and failed (Red) launches using Marker Cluster to identify which launch sites have relatively high success rates. </a:t>
            </a:r>
          </a:p>
          <a:p>
            <a:pPr>
              <a:lnSpc>
                <a:spcPct val="100000"/>
              </a:lnSpc>
              <a:spcBef>
                <a:spcPts val="1400"/>
              </a:spcBef>
            </a:pPr>
            <a:r>
              <a:rPr lang="en-US" sz="2400" dirty="0"/>
              <a:t>Distances between a Launch Site to its proximities: - Added </a:t>
            </a:r>
            <a:r>
              <a:rPr lang="en-US" sz="2400" dirty="0" err="1"/>
              <a:t>coloured</a:t>
            </a:r>
            <a:r>
              <a:rPr lang="en-US" sz="2400" dirty="0"/>
              <a:t> Lines to show distances between the Launch Site KSC LC-39A (as an example) and its proximities like Railway, Highway, Coastline and Closest City</a:t>
            </a:r>
            <a:endParaRPr lang="en-US" sz="4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dirty="0"/>
              <a:t>Launch Sites Dropdown List: - Added a dropdown list to enable Launch Site selection. </a:t>
            </a:r>
          </a:p>
          <a:p>
            <a:pPr>
              <a:lnSpc>
                <a:spcPct val="100000"/>
              </a:lnSpc>
              <a:spcBef>
                <a:spcPts val="1400"/>
              </a:spcBef>
            </a:pPr>
            <a:r>
              <a:rPr lang="en-US" dirty="0"/>
              <a:t>Pie Chart showing Success Launches (All Sites/Certain Site): - Added a pie chart to show the total successful launches count for all sites and the Success vs. Failed counts for the site, if a specific Launch Site was selected. </a:t>
            </a:r>
          </a:p>
          <a:p>
            <a:pPr>
              <a:lnSpc>
                <a:spcPct val="100000"/>
              </a:lnSpc>
              <a:spcBef>
                <a:spcPts val="1400"/>
              </a:spcBef>
            </a:pPr>
            <a:r>
              <a:rPr lang="en-US" dirty="0"/>
              <a:t>Slider of Payload Mass Range: - Added a slider to select Payload range. Scatter Chart of Payload Mass vs. Success Rate for the different Booster Versions: - Added a scatter chart to show the correlation between Payload and Launch Success</a:t>
            </a:r>
            <a:endParaRPr lang="en-US" sz="4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C5D9F808-9157-4E45-AF69-75D5E32A49A6}"/>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TextBox 8">
            <a:extLst>
              <a:ext uri="{FF2B5EF4-FFF2-40B4-BE49-F238E27FC236}">
                <a16:creationId xmlns:a16="http://schemas.microsoft.com/office/drawing/2014/main" id="{2B1C35F7-7AE1-4425-847F-EBFCB98671D1}"/>
              </a:ext>
            </a:extLst>
          </p:cNvPr>
          <p:cNvSpPr txBox="1"/>
          <p:nvPr/>
        </p:nvSpPr>
        <p:spPr>
          <a:xfrm>
            <a:off x="3314699" y="6283542"/>
            <a:ext cx="5486401" cy="369332"/>
          </a:xfrm>
          <a:prstGeom prst="rect">
            <a:avLst/>
          </a:prstGeom>
          <a:noFill/>
        </p:spPr>
        <p:txBody>
          <a:bodyPr wrap="square" rtlCol="0">
            <a:spAutoFit/>
          </a:bodyPr>
          <a:lstStyle/>
          <a:p>
            <a:pPr algn="ctr"/>
            <a:r>
              <a:rPr lang="en-IN" dirty="0"/>
              <a:t>https://github.com/Vaheebaf/finalprojend/tree/main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605645" cy="330187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4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44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4400" dirty="0">
                <a:solidFill>
                  <a:schemeClr val="accent3">
                    <a:lumMod val="25000"/>
                  </a:schemeClr>
                </a:solidFill>
                <a:latin typeface="Abadi" panose="020B0604020104020204" pitchFamily="34" charset="0"/>
              </a:rPr>
              <a:t>Predictive analysis results</a:t>
            </a:r>
          </a:p>
          <a:p>
            <a:pPr lvl="1"/>
            <a:endParaRPr lang="en-US" sz="4000" dirty="0"/>
          </a:p>
          <a:p>
            <a:pPr marL="457200" lvl="1" indent="0">
              <a:buNone/>
            </a:pPr>
            <a:endParaRPr lang="en-US" sz="4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48790"/>
            <a:ext cx="10515600" cy="3811588"/>
          </a:xfrm>
          <a:prstGeom prst="rect">
            <a:avLst/>
          </a:prstGeom>
        </p:spPr>
        <p:txBody>
          <a:bodyPr>
            <a:normAutofit/>
          </a:bodyPr>
          <a:lstStyle/>
          <a:p>
            <a:pPr>
              <a:lnSpc>
                <a:spcPct val="100000"/>
              </a:lnSpc>
              <a:spcBef>
                <a:spcPts val="1400"/>
              </a:spcBef>
            </a:pPr>
            <a:r>
              <a:rPr lang="en-US" sz="2000" b="1" dirty="0"/>
              <a:t>Explanation: </a:t>
            </a:r>
          </a:p>
          <a:p>
            <a:pPr>
              <a:lnSpc>
                <a:spcPct val="100000"/>
              </a:lnSpc>
              <a:spcBef>
                <a:spcPts val="1400"/>
              </a:spcBef>
            </a:pPr>
            <a:r>
              <a:rPr lang="en-US" sz="1600" dirty="0"/>
              <a:t>The earliest flights all failed while the latest flights all succeeded. </a:t>
            </a:r>
          </a:p>
          <a:p>
            <a:pPr>
              <a:lnSpc>
                <a:spcPct val="100000"/>
              </a:lnSpc>
              <a:spcBef>
                <a:spcPts val="1400"/>
              </a:spcBef>
            </a:pPr>
            <a:r>
              <a:rPr lang="en-US" sz="1600" dirty="0"/>
              <a:t>The CCAFS SLC 40 launch site has about a half of all launches. </a:t>
            </a:r>
          </a:p>
          <a:p>
            <a:pPr>
              <a:lnSpc>
                <a:spcPct val="100000"/>
              </a:lnSpc>
              <a:spcBef>
                <a:spcPts val="1400"/>
              </a:spcBef>
            </a:pPr>
            <a:r>
              <a:rPr lang="en-US" sz="1600" dirty="0"/>
              <a:t>VAFB SLC 4E and KSC LC 39A have higher success rates. </a:t>
            </a:r>
          </a:p>
          <a:p>
            <a:pPr>
              <a:lnSpc>
                <a:spcPct val="100000"/>
              </a:lnSpc>
              <a:spcBef>
                <a:spcPts val="1400"/>
              </a:spcBef>
            </a:pPr>
            <a:r>
              <a:rPr lang="en-US" sz="1600" dirty="0"/>
              <a:t>It can be assumed that each new launch has a higher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571745E-7B5F-4A34-9856-66EFA033232B}"/>
              </a:ext>
            </a:extLst>
          </p:cNvPr>
          <p:cNvPicPr>
            <a:picLocks noChangeAspect="1"/>
          </p:cNvPicPr>
          <p:nvPr/>
        </p:nvPicPr>
        <p:blipFill>
          <a:blip r:embed="rId3"/>
          <a:stretch>
            <a:fillRect/>
          </a:stretch>
        </p:blipFill>
        <p:spPr>
          <a:xfrm>
            <a:off x="1238639" y="4367992"/>
            <a:ext cx="8068801" cy="16575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8291C04D-D872-4E84-B016-BF5777AE29E2}"/>
              </a:ext>
            </a:extLst>
          </p:cNvPr>
          <p:cNvSpPr txBox="1">
            <a:spLocks/>
          </p:cNvSpPr>
          <p:nvPr/>
        </p:nvSpPr>
        <p:spPr>
          <a:xfrm>
            <a:off x="864973" y="1748790"/>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t>Explanation: </a:t>
            </a:r>
          </a:p>
          <a:p>
            <a:pPr marL="0" indent="0">
              <a:lnSpc>
                <a:spcPct val="100000"/>
              </a:lnSpc>
              <a:spcBef>
                <a:spcPts val="1400"/>
              </a:spcBef>
              <a:buNone/>
            </a:pPr>
            <a:r>
              <a:rPr lang="en-US" sz="2000" b="1" dirty="0"/>
              <a:t>• For every launch site the higher the payload mass, the higher the success </a:t>
            </a:r>
          </a:p>
          <a:p>
            <a:pPr marL="0" indent="0">
              <a:lnSpc>
                <a:spcPct val="100000"/>
              </a:lnSpc>
              <a:spcBef>
                <a:spcPts val="1400"/>
              </a:spcBef>
              <a:buNone/>
            </a:pPr>
            <a:r>
              <a:rPr lang="en-US" sz="2000" b="1" dirty="0"/>
              <a:t>rate. </a:t>
            </a:r>
          </a:p>
          <a:p>
            <a:pPr marL="0" indent="0">
              <a:lnSpc>
                <a:spcPct val="100000"/>
              </a:lnSpc>
              <a:spcBef>
                <a:spcPts val="1400"/>
              </a:spcBef>
              <a:buNone/>
            </a:pPr>
            <a:r>
              <a:rPr lang="en-US" sz="2000" b="1" dirty="0"/>
              <a:t>• Most of the launches with payload mass over 7000 kg were successful. </a:t>
            </a:r>
          </a:p>
          <a:p>
            <a:pPr marL="0" indent="0">
              <a:lnSpc>
                <a:spcPct val="100000"/>
              </a:lnSpc>
              <a:spcBef>
                <a:spcPts val="1400"/>
              </a:spcBef>
              <a:buNone/>
            </a:pPr>
            <a:r>
              <a:rPr lang="en-US" sz="2000" b="1" dirty="0"/>
              <a:t>• KSC LC 39A has a 100% success rate for payload mass under 5500 kg too.</a:t>
            </a:r>
          </a:p>
        </p:txBody>
      </p:sp>
      <p:pic>
        <p:nvPicPr>
          <p:cNvPr id="8" name="Picture 7">
            <a:extLst>
              <a:ext uri="{FF2B5EF4-FFF2-40B4-BE49-F238E27FC236}">
                <a16:creationId xmlns:a16="http://schemas.microsoft.com/office/drawing/2014/main" id="{303B9D83-3B92-4F70-A796-181941818952}"/>
              </a:ext>
            </a:extLst>
          </p:cNvPr>
          <p:cNvPicPr>
            <a:picLocks noChangeAspect="1"/>
          </p:cNvPicPr>
          <p:nvPr/>
        </p:nvPicPr>
        <p:blipFill>
          <a:blip r:embed="rId3"/>
          <a:stretch>
            <a:fillRect/>
          </a:stretch>
        </p:blipFill>
        <p:spPr>
          <a:xfrm>
            <a:off x="1440564" y="4769630"/>
            <a:ext cx="8145012" cy="165758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54FE15FF-5988-490B-B2D9-50E3470092B5}"/>
              </a:ext>
            </a:extLst>
          </p:cNvPr>
          <p:cNvSpPr txBox="1">
            <a:spLocks/>
          </p:cNvSpPr>
          <p:nvPr/>
        </p:nvSpPr>
        <p:spPr>
          <a:xfrm>
            <a:off x="838200" y="1742282"/>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t>Explanation: </a:t>
            </a:r>
          </a:p>
          <a:p>
            <a:pPr marL="0" indent="0">
              <a:lnSpc>
                <a:spcPct val="100000"/>
              </a:lnSpc>
              <a:spcBef>
                <a:spcPts val="1400"/>
              </a:spcBef>
              <a:buNone/>
            </a:pPr>
            <a:r>
              <a:rPr lang="en-US" sz="1800" dirty="0"/>
              <a:t>• Orbits with 100% success rate: - ES-L1, GEO, HEO, SSO </a:t>
            </a:r>
          </a:p>
          <a:p>
            <a:pPr marL="0" indent="0">
              <a:lnSpc>
                <a:spcPct val="100000"/>
              </a:lnSpc>
              <a:spcBef>
                <a:spcPts val="1400"/>
              </a:spcBef>
              <a:buNone/>
            </a:pPr>
            <a:r>
              <a:rPr lang="en-US" sz="1800" dirty="0"/>
              <a:t>• Orbits with 0% success rate: - SO </a:t>
            </a:r>
          </a:p>
          <a:p>
            <a:pPr marL="0" indent="0">
              <a:lnSpc>
                <a:spcPct val="100000"/>
              </a:lnSpc>
              <a:spcBef>
                <a:spcPts val="1400"/>
              </a:spcBef>
              <a:buNone/>
            </a:pPr>
            <a:r>
              <a:rPr lang="en-US" sz="1800" dirty="0"/>
              <a:t>• Orbits with success rate </a:t>
            </a:r>
          </a:p>
          <a:p>
            <a:pPr marL="0" indent="0">
              <a:lnSpc>
                <a:spcPct val="100000"/>
              </a:lnSpc>
              <a:spcBef>
                <a:spcPts val="1400"/>
              </a:spcBef>
              <a:buNone/>
            </a:pPr>
            <a:r>
              <a:rPr lang="en-US" sz="1800" dirty="0"/>
              <a:t>between 50% and 85%: - GTO, ISS, LEO, MEO, 0</a:t>
            </a:r>
            <a:endParaRPr lang="en-US"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7447646C-2523-4FCA-9195-E10802DD1BC0}"/>
              </a:ext>
            </a:extLst>
          </p:cNvPr>
          <p:cNvPicPr>
            <a:picLocks noChangeAspect="1"/>
          </p:cNvPicPr>
          <p:nvPr/>
        </p:nvPicPr>
        <p:blipFill>
          <a:blip r:embed="rId3"/>
          <a:stretch>
            <a:fillRect/>
          </a:stretch>
        </p:blipFill>
        <p:spPr>
          <a:xfrm>
            <a:off x="7261612" y="2401602"/>
            <a:ext cx="3543795" cy="339137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617569" cy="3811588"/>
          </a:xfrm>
          <a:prstGeom prst="rect">
            <a:avLst/>
          </a:prstGeom>
        </p:spPr>
        <p:txBody>
          <a:bodyPr>
            <a:normAutofit/>
          </a:bodyPr>
          <a:lstStyle/>
          <a:p>
            <a:pPr marL="0" indent="0">
              <a:lnSpc>
                <a:spcPct val="100000"/>
              </a:lnSpc>
              <a:spcBef>
                <a:spcPts val="1400"/>
              </a:spcBef>
              <a:buNone/>
            </a:pPr>
            <a:r>
              <a:rPr lang="en-US" sz="2400" dirty="0"/>
              <a:t>Explanation: </a:t>
            </a:r>
          </a:p>
          <a:p>
            <a:pPr marL="0" indent="0">
              <a:lnSpc>
                <a:spcPct val="100000"/>
              </a:lnSpc>
              <a:spcBef>
                <a:spcPts val="1400"/>
              </a:spcBef>
              <a:buNone/>
            </a:pPr>
            <a:r>
              <a:rPr lang="en-US" sz="2400" dirty="0"/>
              <a:t> In the LEO orbit the Success appears related to the number of flights; on the other hand, there seems to be no relationship between flight number when in GTO orbit</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E1DEEE7-6893-4A4B-8CD6-266F0884256A}"/>
              </a:ext>
            </a:extLst>
          </p:cNvPr>
          <p:cNvPicPr>
            <a:picLocks noChangeAspect="1"/>
          </p:cNvPicPr>
          <p:nvPr/>
        </p:nvPicPr>
        <p:blipFill>
          <a:blip r:embed="rId3"/>
          <a:stretch>
            <a:fillRect/>
          </a:stretch>
        </p:blipFill>
        <p:spPr>
          <a:xfrm>
            <a:off x="1804420" y="4633190"/>
            <a:ext cx="8125959" cy="16861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9402689" cy="3811588"/>
          </a:xfrm>
          <a:prstGeom prst="rect">
            <a:avLst/>
          </a:prstGeom>
        </p:spPr>
        <p:txBody>
          <a:bodyPr>
            <a:normAutofit/>
          </a:bodyPr>
          <a:lstStyle/>
          <a:p>
            <a:pPr>
              <a:lnSpc>
                <a:spcPct val="100000"/>
              </a:lnSpc>
              <a:spcBef>
                <a:spcPts val="1400"/>
              </a:spcBef>
            </a:pPr>
            <a:r>
              <a:rPr lang="en-US" sz="2400" dirty="0"/>
              <a:t>Heavy payloads have a negative influence on GTO orbits and positive on GTO and Polar LEO (ISS) orbits</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F7B8BD0-6927-41D3-BA09-0A9B87897C50}"/>
              </a:ext>
            </a:extLst>
          </p:cNvPr>
          <p:cNvPicPr>
            <a:picLocks noChangeAspect="1"/>
          </p:cNvPicPr>
          <p:nvPr/>
        </p:nvPicPr>
        <p:blipFill>
          <a:blip r:embed="rId3"/>
          <a:stretch>
            <a:fillRect/>
          </a:stretch>
        </p:blipFill>
        <p:spPr>
          <a:xfrm>
            <a:off x="1634874" y="4404185"/>
            <a:ext cx="8145012" cy="16671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4F85AEB-0ECF-4EB2-BEF5-B9B5B4FE5619}"/>
              </a:ext>
            </a:extLst>
          </p:cNvPr>
          <p:cNvPicPr>
            <a:picLocks noChangeAspect="1"/>
          </p:cNvPicPr>
          <p:nvPr/>
        </p:nvPicPr>
        <p:blipFill>
          <a:blip r:embed="rId3"/>
          <a:stretch>
            <a:fillRect/>
          </a:stretch>
        </p:blipFill>
        <p:spPr>
          <a:xfrm>
            <a:off x="6096000" y="2069757"/>
            <a:ext cx="4820323" cy="3400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t>Displaying the names of the unique launch sites in the space mission</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77E6B65-454E-467D-B015-111238C71003}"/>
              </a:ext>
            </a:extLst>
          </p:cNvPr>
          <p:cNvPicPr>
            <a:picLocks noChangeAspect="1"/>
          </p:cNvPicPr>
          <p:nvPr/>
        </p:nvPicPr>
        <p:blipFill>
          <a:blip r:embed="rId3"/>
          <a:stretch>
            <a:fillRect/>
          </a:stretch>
        </p:blipFill>
        <p:spPr>
          <a:xfrm>
            <a:off x="1306271" y="3830005"/>
            <a:ext cx="8002117" cy="16480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12608C0-562A-4C16-B7C7-9C4ACE03ADCF}"/>
              </a:ext>
            </a:extLst>
          </p:cNvPr>
          <p:cNvPicPr>
            <a:picLocks noChangeAspect="1"/>
          </p:cNvPicPr>
          <p:nvPr/>
        </p:nvPicPr>
        <p:blipFill>
          <a:blip r:embed="rId3"/>
          <a:stretch>
            <a:fillRect/>
          </a:stretch>
        </p:blipFill>
        <p:spPr>
          <a:xfrm>
            <a:off x="2056836" y="2152472"/>
            <a:ext cx="8078327" cy="25530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Displaying the total payload mass carried by boosters launched by NASA (CRS)</a:t>
            </a:r>
            <a:endParaRPr lang="en-US" sz="3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7782ECD-B39B-4F24-9459-B5A420B31495}"/>
              </a:ext>
            </a:extLst>
          </p:cNvPr>
          <p:cNvPicPr>
            <a:picLocks noChangeAspect="1"/>
          </p:cNvPicPr>
          <p:nvPr/>
        </p:nvPicPr>
        <p:blipFill>
          <a:blip r:embed="rId3"/>
          <a:stretch>
            <a:fillRect/>
          </a:stretch>
        </p:blipFill>
        <p:spPr>
          <a:xfrm>
            <a:off x="1253877" y="3975662"/>
            <a:ext cx="8106906" cy="12288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400" dirty="0"/>
              <a:t>Displaying average payload mass carried by booster version F9 v1.1</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56EE936-1849-4D86-BCD0-F35084CBFDEE}"/>
              </a:ext>
            </a:extLst>
          </p:cNvPr>
          <p:cNvPicPr>
            <a:picLocks noChangeAspect="1"/>
          </p:cNvPicPr>
          <p:nvPr/>
        </p:nvPicPr>
        <p:blipFill>
          <a:blip r:embed="rId3"/>
          <a:stretch>
            <a:fillRect/>
          </a:stretch>
        </p:blipFill>
        <p:spPr>
          <a:xfrm>
            <a:off x="1676401" y="3899002"/>
            <a:ext cx="8049748" cy="11717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t>Listing the date when the first successful landing outcome in ground pad was achieved.</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E593A01-108D-4B0D-BCCD-B57CEBC79B90}"/>
              </a:ext>
            </a:extLst>
          </p:cNvPr>
          <p:cNvPicPr>
            <a:picLocks noChangeAspect="1"/>
          </p:cNvPicPr>
          <p:nvPr/>
        </p:nvPicPr>
        <p:blipFill>
          <a:blip r:embed="rId3"/>
          <a:stretch>
            <a:fillRect/>
          </a:stretch>
        </p:blipFill>
        <p:spPr>
          <a:xfrm>
            <a:off x="1069101" y="4551556"/>
            <a:ext cx="7973538" cy="110505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dirty="0"/>
              <a:t>Listing the names of the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21CC2A8-EBF0-429A-A14B-D73B2174BA63}"/>
              </a:ext>
            </a:extLst>
          </p:cNvPr>
          <p:cNvPicPr>
            <a:picLocks noChangeAspect="1"/>
          </p:cNvPicPr>
          <p:nvPr/>
        </p:nvPicPr>
        <p:blipFill>
          <a:blip r:embed="rId3"/>
          <a:stretch>
            <a:fillRect/>
          </a:stretch>
        </p:blipFill>
        <p:spPr>
          <a:xfrm>
            <a:off x="1386281" y="4291781"/>
            <a:ext cx="8002117" cy="17337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C72CE237-9A82-4B85-A87D-2512C2C21466}"/>
              </a:ext>
            </a:extLst>
          </p:cNvPr>
          <p:cNvSpPr txBox="1"/>
          <p:nvPr/>
        </p:nvSpPr>
        <p:spPr>
          <a:xfrm>
            <a:off x="902970" y="1693555"/>
            <a:ext cx="9921240" cy="4062651"/>
          </a:xfrm>
          <a:prstGeom prst="rect">
            <a:avLst/>
          </a:prstGeom>
          <a:noFill/>
        </p:spPr>
        <p:txBody>
          <a:bodyPr wrap="square" rtlCol="0">
            <a:spAutoFit/>
          </a:bodyPr>
          <a:lstStyle/>
          <a:p>
            <a:r>
              <a:rPr lang="en-US" sz="2800" b="1" dirty="0"/>
              <a:t>Summary of methodologies </a:t>
            </a:r>
          </a:p>
          <a:p>
            <a:r>
              <a:rPr lang="en-US" dirty="0"/>
              <a:t>Data collection </a:t>
            </a:r>
          </a:p>
          <a:p>
            <a:r>
              <a:rPr lang="en-US" dirty="0"/>
              <a:t>Data wrangling </a:t>
            </a:r>
          </a:p>
          <a:p>
            <a:r>
              <a:rPr lang="en-US" dirty="0"/>
              <a:t>Exploratory Data Analysis with Data Visualization </a:t>
            </a:r>
          </a:p>
          <a:p>
            <a:r>
              <a:rPr lang="en-US" dirty="0"/>
              <a:t>Exploratory Data Analysis with SQL </a:t>
            </a:r>
          </a:p>
          <a:p>
            <a:r>
              <a:rPr lang="en-US" dirty="0"/>
              <a:t>Building an interactive map with Folium </a:t>
            </a:r>
          </a:p>
          <a:p>
            <a:r>
              <a:rPr lang="en-US" dirty="0"/>
              <a:t>Building a Dashboard with </a:t>
            </a:r>
            <a:r>
              <a:rPr lang="en-US" dirty="0" err="1"/>
              <a:t>Plotly</a:t>
            </a:r>
            <a:r>
              <a:rPr lang="en-US" dirty="0"/>
              <a:t> Dash </a:t>
            </a:r>
          </a:p>
          <a:p>
            <a:r>
              <a:rPr lang="en-US" dirty="0"/>
              <a:t>Predictive analysis (Classification) </a:t>
            </a:r>
          </a:p>
          <a:p>
            <a:endParaRPr lang="en-US" dirty="0"/>
          </a:p>
          <a:p>
            <a:r>
              <a:rPr lang="en-US" sz="3200" b="1" dirty="0"/>
              <a:t>Summary of all results </a:t>
            </a:r>
          </a:p>
          <a:p>
            <a:r>
              <a:rPr lang="en-US" dirty="0"/>
              <a:t>Exploratory Data Analysis results </a:t>
            </a:r>
          </a:p>
          <a:p>
            <a:r>
              <a:rPr lang="en-US" dirty="0"/>
              <a:t>Interactive analytics demo in screenshots </a:t>
            </a:r>
          </a:p>
          <a:p>
            <a:r>
              <a:rPr lang="en-US" dirty="0"/>
              <a:t>Predictive analysis result</a:t>
            </a:r>
            <a:endParaRPr lang="en-IN"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3200" dirty="0"/>
              <a:t>Listing the total number of successful and failure mission outcomes</a:t>
            </a:r>
            <a:endParaRPr lang="en-US" sz="4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95E9EFB-667A-4486-ACCA-12A4086769D8}"/>
              </a:ext>
            </a:extLst>
          </p:cNvPr>
          <p:cNvPicPr>
            <a:picLocks noChangeAspect="1"/>
          </p:cNvPicPr>
          <p:nvPr/>
        </p:nvPicPr>
        <p:blipFill>
          <a:blip r:embed="rId3"/>
          <a:stretch>
            <a:fillRect/>
          </a:stretch>
        </p:blipFill>
        <p:spPr>
          <a:xfrm>
            <a:off x="1355799" y="3734855"/>
            <a:ext cx="8040222" cy="15527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400" dirty="0"/>
              <a:t>Listing the names of the booster versions which have carried the maximum payload mass</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42E3D77-42EF-478D-93B7-ECDD73F9D5BB}"/>
              </a:ext>
            </a:extLst>
          </p:cNvPr>
          <p:cNvPicPr>
            <a:picLocks noChangeAspect="1"/>
          </p:cNvPicPr>
          <p:nvPr/>
        </p:nvPicPr>
        <p:blipFill>
          <a:blip r:embed="rId3"/>
          <a:stretch>
            <a:fillRect/>
          </a:stretch>
        </p:blipFill>
        <p:spPr>
          <a:xfrm>
            <a:off x="1532020" y="3456823"/>
            <a:ext cx="7916380" cy="262926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3175" y="5196260"/>
            <a:ext cx="9745589" cy="1420495"/>
          </a:xfrm>
          <a:prstGeom prst="rect">
            <a:avLst/>
          </a:prstGeom>
        </p:spPr>
        <p:txBody>
          <a:bodyPr lIns="91440" tIns="45720" rIns="91440" bIns="45720" anchor="t"/>
          <a:lstStyle/>
          <a:p>
            <a:pPr>
              <a:lnSpc>
                <a:spcPct val="100000"/>
              </a:lnSpc>
              <a:spcBef>
                <a:spcPts val="1400"/>
              </a:spcBef>
            </a:pPr>
            <a:r>
              <a:rPr lang="en-US" sz="2400" dirty="0"/>
              <a:t>Ranking the count of landing outcomes (such as Failure (drone ship) or Success (ground pad)) between the date 2010-06-04 and 2017-03-20 in descending order</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1C323CA-C14B-4951-AAE4-EE9EB1F7CEA1}"/>
              </a:ext>
            </a:extLst>
          </p:cNvPr>
          <p:cNvPicPr>
            <a:picLocks noChangeAspect="1"/>
          </p:cNvPicPr>
          <p:nvPr/>
        </p:nvPicPr>
        <p:blipFill>
          <a:blip r:embed="rId3"/>
          <a:stretch>
            <a:fillRect/>
          </a:stretch>
        </p:blipFill>
        <p:spPr>
          <a:xfrm>
            <a:off x="1893017" y="1912763"/>
            <a:ext cx="7925906" cy="24958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070719" cy="4351338"/>
          </a:xfrm>
          <a:prstGeom prst="rect">
            <a:avLst/>
          </a:prstGeom>
        </p:spPr>
        <p:txBody>
          <a:bodyPr lIns="91440" tIns="45720" rIns="91440" bIns="45720" anchor="t">
            <a:normAutofit/>
          </a:bodyPr>
          <a:lstStyle/>
          <a:p>
            <a:pPr>
              <a:lnSpc>
                <a:spcPct val="100000"/>
              </a:lnSpc>
              <a:spcBef>
                <a:spcPts val="1400"/>
              </a:spcBef>
            </a:pPr>
            <a:r>
              <a:rPr lang="en-US" sz="18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 All launch sites are in very close proximity to the coast, while launching rockets towards the ocean it </a:t>
            </a:r>
            <a:r>
              <a:rPr lang="en-US" sz="1800" dirty="0" err="1"/>
              <a:t>minimises</a:t>
            </a:r>
            <a:r>
              <a:rPr lang="en-US" sz="1800" dirty="0"/>
              <a:t> the risk of having any debris dropping or exploding near people</a:t>
            </a:r>
            <a:endParaRPr lang="en-US" sz="32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5EE8D88E-656F-4AF8-B2E6-7A194523EFB7}"/>
              </a:ext>
            </a:extLst>
          </p:cNvPr>
          <p:cNvPicPr>
            <a:picLocks noChangeAspect="1"/>
          </p:cNvPicPr>
          <p:nvPr/>
        </p:nvPicPr>
        <p:blipFill>
          <a:blip r:embed="rId3"/>
          <a:stretch>
            <a:fillRect/>
          </a:stretch>
        </p:blipFill>
        <p:spPr>
          <a:xfrm>
            <a:off x="6496710" y="2238923"/>
            <a:ext cx="4182059" cy="352474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t>Explanation: </a:t>
            </a:r>
          </a:p>
          <a:p>
            <a:pPr>
              <a:lnSpc>
                <a:spcPct val="100000"/>
              </a:lnSpc>
              <a:spcBef>
                <a:spcPts val="1400"/>
              </a:spcBef>
            </a:pPr>
            <a:r>
              <a:rPr lang="en-US" sz="2000" dirty="0"/>
              <a:t>From the </a:t>
            </a:r>
            <a:r>
              <a:rPr lang="en-US" sz="2000" dirty="0" err="1"/>
              <a:t>colour</a:t>
            </a:r>
            <a:r>
              <a:rPr lang="en-US" sz="2000" dirty="0"/>
              <a:t>-labeled markers we should be able to easily identify which launch sites have relatively high success rates.</a:t>
            </a:r>
          </a:p>
          <a:p>
            <a:pPr>
              <a:lnSpc>
                <a:spcPct val="100000"/>
              </a:lnSpc>
              <a:spcBef>
                <a:spcPts val="1400"/>
              </a:spcBef>
            </a:pPr>
            <a:r>
              <a:rPr lang="en-US" sz="2000" dirty="0"/>
              <a:t>Green Marker = Successful Launch </a:t>
            </a:r>
          </a:p>
          <a:p>
            <a:pPr>
              <a:lnSpc>
                <a:spcPct val="100000"/>
              </a:lnSpc>
              <a:spcBef>
                <a:spcPts val="1400"/>
              </a:spcBef>
            </a:pPr>
            <a:r>
              <a:rPr lang="en-US" sz="2000" dirty="0"/>
              <a:t>Red Marker = Failed Launch </a:t>
            </a:r>
          </a:p>
          <a:p>
            <a:pPr>
              <a:lnSpc>
                <a:spcPct val="100000"/>
              </a:lnSpc>
              <a:spcBef>
                <a:spcPts val="1400"/>
              </a:spcBef>
            </a:pPr>
            <a:r>
              <a:rPr lang="en-US" sz="2000" dirty="0"/>
              <a:t>Launch Site KSC LC-39A has a very high Success Rate</a:t>
            </a:r>
            <a:endParaRPr lang="en-US" sz="36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Picture 3">
            <a:extLst>
              <a:ext uri="{FF2B5EF4-FFF2-40B4-BE49-F238E27FC236}">
                <a16:creationId xmlns:a16="http://schemas.microsoft.com/office/drawing/2014/main" id="{7CB92B10-78B9-44CD-99A8-74FD893268D1}"/>
              </a:ext>
            </a:extLst>
          </p:cNvPr>
          <p:cNvPicPr>
            <a:picLocks noChangeAspect="1"/>
          </p:cNvPicPr>
          <p:nvPr/>
        </p:nvPicPr>
        <p:blipFill>
          <a:blip r:embed="rId3"/>
          <a:stretch>
            <a:fillRect/>
          </a:stretch>
        </p:blipFill>
        <p:spPr>
          <a:xfrm>
            <a:off x="7753581" y="2215623"/>
            <a:ext cx="3315163" cy="34199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727820" cy="4314825"/>
          </a:xfrm>
          <a:prstGeom prst="rect">
            <a:avLst/>
          </a:prstGeom>
        </p:spPr>
        <p:txBody>
          <a:bodyPr lIns="91440" tIns="45720" rIns="91440" bIns="45720" anchor="t">
            <a:normAutofit/>
          </a:bodyPr>
          <a:lstStyle/>
          <a:p>
            <a:pPr>
              <a:lnSpc>
                <a:spcPct val="100000"/>
              </a:lnSpc>
              <a:spcBef>
                <a:spcPts val="1400"/>
              </a:spcBef>
            </a:pPr>
            <a:r>
              <a:rPr lang="en-US" sz="2000" dirty="0"/>
              <a:t>From the visual analysis of the launch site KSC LC-39A we can clearly see that it is: - relative close to railway (15.23 km) - relative close to highway (20.28 km) - relative close to coastline (14.99 km) • Also the launch site KSC LC-39A is relative close to its closest city Titusville (16.32 km). • Failed rocket with its high speed can cover distances like 15-20 km in few seconds. It could be potentially dangerous to populated areas</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Distance from the launch site KSC LC-39A to its </a:t>
            </a:r>
            <a:r>
              <a:rPr lang="en-US" sz="3600" dirty="0" err="1">
                <a:solidFill>
                  <a:srgbClr val="0B49CB"/>
                </a:solidFill>
                <a:latin typeface="Abadi"/>
              </a:rPr>
              <a:t>proximitie</a:t>
            </a:r>
            <a:endParaRPr lang="en-US" sz="3600" dirty="0">
              <a:solidFill>
                <a:srgbClr val="0B49CB"/>
              </a:solidFill>
              <a:latin typeface="Abadi"/>
            </a:endParaRPr>
          </a:p>
        </p:txBody>
      </p:sp>
      <p:pic>
        <p:nvPicPr>
          <p:cNvPr id="4" name="Picture 3">
            <a:extLst>
              <a:ext uri="{FF2B5EF4-FFF2-40B4-BE49-F238E27FC236}">
                <a16:creationId xmlns:a16="http://schemas.microsoft.com/office/drawing/2014/main" id="{789FB2EB-1058-42EE-98FC-B028AB2029A3}"/>
              </a:ext>
            </a:extLst>
          </p:cNvPr>
          <p:cNvPicPr>
            <a:picLocks noChangeAspect="1"/>
          </p:cNvPicPr>
          <p:nvPr/>
        </p:nvPicPr>
        <p:blipFill>
          <a:blip r:embed="rId3"/>
          <a:stretch>
            <a:fillRect/>
          </a:stretch>
        </p:blipFill>
        <p:spPr>
          <a:xfrm>
            <a:off x="6694171" y="1947656"/>
            <a:ext cx="4563112" cy="29626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86299"/>
            <a:ext cx="9745589" cy="1490663"/>
          </a:xfrm>
          <a:prstGeom prst="rect">
            <a:avLst/>
          </a:prstGeom>
        </p:spPr>
        <p:txBody>
          <a:bodyPr lIns="91440" tIns="45720" rIns="91440" bIns="45720" anchor="t">
            <a:normAutofit/>
          </a:bodyPr>
          <a:lstStyle/>
          <a:p>
            <a:pPr marL="0" indent="0">
              <a:lnSpc>
                <a:spcPct val="100000"/>
              </a:lnSpc>
              <a:spcBef>
                <a:spcPts val="1400"/>
              </a:spcBef>
              <a:buNone/>
            </a:pPr>
            <a:r>
              <a:rPr lang="en-US" sz="1600" dirty="0"/>
              <a:t>• 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a:t>
            </a:r>
          </a:p>
        </p:txBody>
      </p:sp>
      <p:pic>
        <p:nvPicPr>
          <p:cNvPr id="4" name="Picture 3">
            <a:extLst>
              <a:ext uri="{FF2B5EF4-FFF2-40B4-BE49-F238E27FC236}">
                <a16:creationId xmlns:a16="http://schemas.microsoft.com/office/drawing/2014/main" id="{C0825E74-1417-43B8-8018-72E9D23A822E}"/>
              </a:ext>
            </a:extLst>
          </p:cNvPr>
          <p:cNvPicPr>
            <a:picLocks noChangeAspect="1"/>
          </p:cNvPicPr>
          <p:nvPr/>
        </p:nvPicPr>
        <p:blipFill>
          <a:blip r:embed="rId3"/>
          <a:stretch>
            <a:fillRect/>
          </a:stretch>
        </p:blipFill>
        <p:spPr>
          <a:xfrm>
            <a:off x="1737009" y="1916265"/>
            <a:ext cx="7811590" cy="23625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TextBox 5">
            <a:extLst>
              <a:ext uri="{FF2B5EF4-FFF2-40B4-BE49-F238E27FC236}">
                <a16:creationId xmlns:a16="http://schemas.microsoft.com/office/drawing/2014/main" id="{CC191045-01E3-421D-B951-04073F207C00}"/>
              </a:ext>
            </a:extLst>
          </p:cNvPr>
          <p:cNvSpPr txBox="1"/>
          <p:nvPr/>
        </p:nvSpPr>
        <p:spPr>
          <a:xfrm>
            <a:off x="902970" y="1693555"/>
            <a:ext cx="9921240" cy="3447098"/>
          </a:xfrm>
          <a:prstGeom prst="rect">
            <a:avLst/>
          </a:prstGeom>
          <a:noFill/>
        </p:spPr>
        <p:txBody>
          <a:bodyPr wrap="square" rtlCol="0">
            <a:spAutoFit/>
          </a:bodyPr>
          <a:lstStyle/>
          <a:p>
            <a:r>
              <a:rPr lang="en-IN" sz="2800" b="1" dirty="0"/>
              <a:t>Project background and context </a:t>
            </a:r>
          </a:p>
          <a:p>
            <a:r>
              <a:rPr lang="en-US" dirty="0"/>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r>
              <a:rPr lang="en-IN" sz="2800" b="1" dirty="0"/>
              <a:t>Questions to be answered</a:t>
            </a:r>
          </a:p>
          <a:p>
            <a:r>
              <a:rPr lang="en-US" dirty="0"/>
              <a:t>How do variables such as payload mass, launch site, number of flights, and orbits affect the success of the first stage landing? - Does the rate of successful landings increase over the years? - What is the best algorithm that can be used for binary classification in this case</a:t>
            </a:r>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a:t>KSC LC-39A has the highest launch success rate (76.9%) with 10 successful and only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0436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7335FFE9-0CFF-4202-ACFC-0495E46EAF5B}"/>
              </a:ext>
            </a:extLst>
          </p:cNvPr>
          <p:cNvPicPr>
            <a:picLocks noChangeAspect="1"/>
          </p:cNvPicPr>
          <p:nvPr/>
        </p:nvPicPr>
        <p:blipFill>
          <a:blip r:embed="rId3"/>
          <a:stretch>
            <a:fillRect/>
          </a:stretch>
        </p:blipFill>
        <p:spPr>
          <a:xfrm>
            <a:off x="1777761" y="3428999"/>
            <a:ext cx="7973538" cy="25054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10649" cy="4351338"/>
          </a:xfrm>
          <a:prstGeom prst="rect">
            <a:avLst/>
          </a:prstGeom>
        </p:spPr>
        <p:txBody>
          <a:bodyPr lIns="91440" tIns="45720" rIns="91440" bIns="45720" anchor="t">
            <a:normAutofit/>
          </a:bodyPr>
          <a:lstStyle/>
          <a:p>
            <a:pPr>
              <a:lnSpc>
                <a:spcPct val="100000"/>
              </a:lnSpc>
              <a:spcBef>
                <a:spcPts val="1400"/>
              </a:spcBef>
            </a:pPr>
            <a:r>
              <a:rPr lang="en-US" sz="2400" dirty="0"/>
              <a:t>The charts show that payloads between 2000 and 5500 kg have the highest success rate</a:t>
            </a:r>
            <a:endParaRPr lang="en-US" sz="3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a:t>
            </a:r>
            <a:r>
              <a:rPr lang="en-US" dirty="0" err="1">
                <a:solidFill>
                  <a:srgbClr val="0B49CB"/>
                </a:solidFill>
                <a:latin typeface="Abadi"/>
              </a:rPr>
              <a:t>sitea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D0BF6C5-6DEB-492B-A0A2-1D498AA6D006}"/>
              </a:ext>
            </a:extLst>
          </p:cNvPr>
          <p:cNvPicPr>
            <a:picLocks noChangeAspect="1"/>
          </p:cNvPicPr>
          <p:nvPr/>
        </p:nvPicPr>
        <p:blipFill>
          <a:blip r:embed="rId3"/>
          <a:stretch>
            <a:fillRect/>
          </a:stretch>
        </p:blipFill>
        <p:spPr>
          <a:xfrm>
            <a:off x="5710018" y="2046600"/>
            <a:ext cx="5474655" cy="397897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000" dirty="0"/>
              <a:t>Based on the scores of the Test Set, we can not confirm which method performs best.</a:t>
            </a:r>
          </a:p>
          <a:p>
            <a:pPr>
              <a:lnSpc>
                <a:spcPct val="100000"/>
              </a:lnSpc>
              <a:spcBef>
                <a:spcPts val="1400"/>
              </a:spcBef>
            </a:pPr>
            <a:r>
              <a:rPr lang="en-US" sz="2000" dirty="0"/>
              <a:t> Same Test Set scores may be due to the small test sample size (18 samples). Therefore, we tested all methods based on the whole Dataset.</a:t>
            </a:r>
          </a:p>
          <a:p>
            <a:pPr>
              <a:lnSpc>
                <a:spcPct val="100000"/>
              </a:lnSpc>
              <a:spcBef>
                <a:spcPts val="1400"/>
              </a:spcBef>
            </a:pPr>
            <a:r>
              <a:rPr lang="en-US" sz="2000" dirty="0"/>
              <a:t> The scores of the whole Dataset confirm that the best model is the Decision Tree Model. This model has not only higher scores, but also the highest accuracy</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B2DB80D-5038-462C-B4B7-0048C3A43D25}"/>
              </a:ext>
            </a:extLst>
          </p:cNvPr>
          <p:cNvPicPr>
            <a:picLocks noChangeAspect="1"/>
          </p:cNvPicPr>
          <p:nvPr/>
        </p:nvPicPr>
        <p:blipFill>
          <a:blip r:embed="rId3"/>
          <a:stretch>
            <a:fillRect/>
          </a:stretch>
        </p:blipFill>
        <p:spPr>
          <a:xfrm>
            <a:off x="6845702" y="2353767"/>
            <a:ext cx="3979152" cy="1196264"/>
          </a:xfrm>
          <a:prstGeom prst="rect">
            <a:avLst/>
          </a:prstGeom>
        </p:spPr>
      </p:pic>
      <p:pic>
        <p:nvPicPr>
          <p:cNvPr id="7" name="Picture 6">
            <a:extLst>
              <a:ext uri="{FF2B5EF4-FFF2-40B4-BE49-F238E27FC236}">
                <a16:creationId xmlns:a16="http://schemas.microsoft.com/office/drawing/2014/main" id="{0227C28E-B0C4-44AC-BB4A-54FED716D20C}"/>
              </a:ext>
            </a:extLst>
          </p:cNvPr>
          <p:cNvPicPr>
            <a:picLocks noChangeAspect="1"/>
          </p:cNvPicPr>
          <p:nvPr/>
        </p:nvPicPr>
        <p:blipFill>
          <a:blip r:embed="rId4"/>
          <a:stretch>
            <a:fillRect/>
          </a:stretch>
        </p:blipFill>
        <p:spPr>
          <a:xfrm>
            <a:off x="6604690" y="4311882"/>
            <a:ext cx="4220164" cy="12288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4396349" cy="4369811"/>
          </a:xfrm>
          <a:prstGeom prst="rect">
            <a:avLst/>
          </a:prstGeom>
        </p:spPr>
        <p:txBody>
          <a:bodyPr>
            <a:normAutofit/>
          </a:bodyPr>
          <a:lstStyle/>
          <a:p>
            <a:pPr>
              <a:lnSpc>
                <a:spcPct val="100000"/>
              </a:lnSpc>
              <a:spcBef>
                <a:spcPts val="1400"/>
              </a:spcBef>
            </a:pPr>
            <a:r>
              <a:rPr lang="en-US" dirty="0"/>
              <a:t>Examining the confusion matrix, we see that logistic regression can distinguish between the different classes. We see that the major problem is false positives.</a:t>
            </a:r>
            <a:endParaRPr lang="en-US" sz="3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0698753-8C7F-4AC5-8474-71471E4DAB61}"/>
              </a:ext>
            </a:extLst>
          </p:cNvPr>
          <p:cNvPicPr>
            <a:picLocks noChangeAspect="1"/>
          </p:cNvPicPr>
          <p:nvPr/>
        </p:nvPicPr>
        <p:blipFill>
          <a:blip r:embed="rId3"/>
          <a:stretch>
            <a:fillRect/>
          </a:stretch>
        </p:blipFill>
        <p:spPr>
          <a:xfrm>
            <a:off x="5283131" y="1950427"/>
            <a:ext cx="5534797" cy="41915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91159" cy="4351338"/>
          </a:xfrm>
          <a:prstGeom prst="rect">
            <a:avLst/>
          </a:prstGeom>
        </p:spPr>
        <p:txBody>
          <a:bodyPr>
            <a:normAutofit fontScale="92500" lnSpcReduction="10000"/>
          </a:bodyPr>
          <a:lstStyle/>
          <a:p>
            <a:pPr>
              <a:lnSpc>
                <a:spcPct val="100000"/>
              </a:lnSpc>
              <a:spcBef>
                <a:spcPts val="1400"/>
              </a:spcBef>
            </a:pPr>
            <a:r>
              <a:rPr lang="en-US" dirty="0"/>
              <a:t>Decision Tree Model is the best algorithm for this dataset.</a:t>
            </a:r>
          </a:p>
          <a:p>
            <a:pPr>
              <a:lnSpc>
                <a:spcPct val="100000"/>
              </a:lnSpc>
              <a:spcBef>
                <a:spcPts val="1400"/>
              </a:spcBef>
            </a:pPr>
            <a:r>
              <a:rPr lang="en-US" dirty="0"/>
              <a:t>Launches with a low payload mass show better results than launches with a larger payload mass.</a:t>
            </a:r>
          </a:p>
          <a:p>
            <a:pPr>
              <a:lnSpc>
                <a:spcPct val="100000"/>
              </a:lnSpc>
              <a:spcBef>
                <a:spcPts val="1400"/>
              </a:spcBef>
            </a:pPr>
            <a:r>
              <a:rPr lang="en-US" dirty="0"/>
              <a:t>Most of launch sites are in proximity to the Equator line and all the sites are in very close proximity to the coast.</a:t>
            </a:r>
          </a:p>
          <a:p>
            <a:pPr>
              <a:lnSpc>
                <a:spcPct val="100000"/>
              </a:lnSpc>
              <a:spcBef>
                <a:spcPts val="1400"/>
              </a:spcBef>
            </a:pPr>
            <a:r>
              <a:rPr lang="en-US" dirty="0"/>
              <a:t>The success rate of launches increases over the years.</a:t>
            </a:r>
          </a:p>
          <a:p>
            <a:pPr>
              <a:lnSpc>
                <a:spcPct val="100000"/>
              </a:lnSpc>
              <a:spcBef>
                <a:spcPts val="1400"/>
              </a:spcBef>
            </a:pPr>
            <a:r>
              <a:rPr lang="en-US" dirty="0"/>
              <a:t>KSC LC-39A has the highest success rate of the launches from all the sites. </a:t>
            </a:r>
          </a:p>
          <a:p>
            <a:pPr>
              <a:lnSpc>
                <a:spcPct val="100000"/>
              </a:lnSpc>
              <a:spcBef>
                <a:spcPts val="1400"/>
              </a:spcBef>
            </a:pPr>
            <a:r>
              <a:rPr lang="en-US" dirty="0"/>
              <a:t>Orbits ES-L1, GEO, HEO and SSO have 100% success rate</a:t>
            </a:r>
            <a:endParaRPr lang="en-US" sz="3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coursera</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1176032"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 - Using </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the data - Dealing with missing values - Using One Hot Encoding to prepare the data to a binary classification</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evaluation of classification models to ensure the best results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 </a:t>
            </a:r>
          </a:p>
          <a:p>
            <a:pPr>
              <a:lnSpc>
                <a:spcPct val="100000"/>
              </a:lnSpc>
              <a:spcBef>
                <a:spcPts val="1400"/>
              </a:spcBef>
            </a:pPr>
            <a:r>
              <a:rPr lang="en-US" sz="2400" dirty="0"/>
              <a:t>Data Columns are obtained by using SpaceX REST API: </a:t>
            </a:r>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 Reused, Legs, </a:t>
            </a:r>
            <a:r>
              <a:rPr lang="en-US" sz="2400" dirty="0" err="1"/>
              <a:t>LandingPad</a:t>
            </a:r>
            <a:r>
              <a:rPr lang="en-US" sz="2400" dirty="0"/>
              <a:t>, Block, </a:t>
            </a:r>
            <a:r>
              <a:rPr lang="en-US" sz="2400" dirty="0" err="1"/>
              <a:t>ReusedCount</a:t>
            </a:r>
            <a:r>
              <a:rPr lang="en-US" sz="2400" dirty="0"/>
              <a:t>, Serial, Longitude, Latitude </a:t>
            </a:r>
          </a:p>
          <a:p>
            <a:pPr>
              <a:lnSpc>
                <a:spcPct val="100000"/>
              </a:lnSpc>
              <a:spcBef>
                <a:spcPts val="1400"/>
              </a:spcBef>
            </a:pPr>
            <a:r>
              <a:rPr lang="en-US" sz="2400" dirty="0"/>
              <a:t>Data Columns are obtained by using Wikipedia Web Scraping: Flight No., Launch site, Payload, </a:t>
            </a:r>
            <a:r>
              <a:rPr lang="en-US" sz="2400" dirty="0" err="1"/>
              <a:t>PayloadMass</a:t>
            </a:r>
            <a:r>
              <a:rPr lang="en-US" sz="2400" dirty="0"/>
              <a:t>, Orbit, Customer, Launch outcome, Version Booster, Booster landing, Date, Time</a:t>
            </a:r>
            <a:endParaRPr lang="en-US" sz="4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E08CC9B-BE2B-4E7A-9CCF-F84F7744F0C1}"/>
              </a:ext>
            </a:extLst>
          </p:cNvPr>
          <p:cNvPicPr>
            <a:picLocks noChangeAspect="1"/>
          </p:cNvPicPr>
          <p:nvPr/>
        </p:nvPicPr>
        <p:blipFill>
          <a:blip r:embed="rId3"/>
          <a:stretch>
            <a:fillRect/>
          </a:stretch>
        </p:blipFill>
        <p:spPr>
          <a:xfrm>
            <a:off x="633280" y="1588771"/>
            <a:ext cx="10408100" cy="4587402"/>
          </a:xfrm>
          <a:prstGeom prst="rect">
            <a:avLst/>
          </a:prstGeom>
        </p:spPr>
      </p:pic>
      <p:sp>
        <p:nvSpPr>
          <p:cNvPr id="8" name="TextBox 7">
            <a:extLst>
              <a:ext uri="{FF2B5EF4-FFF2-40B4-BE49-F238E27FC236}">
                <a16:creationId xmlns:a16="http://schemas.microsoft.com/office/drawing/2014/main" id="{34B80E5F-3726-408D-9772-CB522B30B628}"/>
              </a:ext>
            </a:extLst>
          </p:cNvPr>
          <p:cNvSpPr txBox="1"/>
          <p:nvPr/>
        </p:nvSpPr>
        <p:spPr>
          <a:xfrm>
            <a:off x="3314699" y="6283542"/>
            <a:ext cx="5486401" cy="369332"/>
          </a:xfrm>
          <a:prstGeom prst="rect">
            <a:avLst/>
          </a:prstGeom>
          <a:noFill/>
        </p:spPr>
        <p:txBody>
          <a:bodyPr wrap="square" rtlCol="0">
            <a:spAutoFit/>
          </a:bodyPr>
          <a:lstStyle/>
          <a:p>
            <a:pPr algn="ctr"/>
            <a:r>
              <a:rPr lang="en-IN" dirty="0"/>
              <a:t>https://github.com/Vaheebaf/finalprojend/tree/main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90963BD-EF76-4C27-B78F-B2C43CC73EB8}"/>
              </a:ext>
            </a:extLst>
          </p:cNvPr>
          <p:cNvPicPr>
            <a:picLocks noChangeAspect="1"/>
          </p:cNvPicPr>
          <p:nvPr/>
        </p:nvPicPr>
        <p:blipFill>
          <a:blip r:embed="rId3"/>
          <a:stretch>
            <a:fillRect/>
          </a:stretch>
        </p:blipFill>
        <p:spPr>
          <a:xfrm>
            <a:off x="922411" y="1561839"/>
            <a:ext cx="9634513" cy="4311334"/>
          </a:xfrm>
          <a:prstGeom prst="rect">
            <a:avLst/>
          </a:prstGeom>
        </p:spPr>
      </p:pic>
      <p:sp>
        <p:nvSpPr>
          <p:cNvPr id="9" name="TextBox 8">
            <a:extLst>
              <a:ext uri="{FF2B5EF4-FFF2-40B4-BE49-F238E27FC236}">
                <a16:creationId xmlns:a16="http://schemas.microsoft.com/office/drawing/2014/main" id="{46C1CB62-78EF-40CF-B6BF-65C56FDD00BA}"/>
              </a:ext>
            </a:extLst>
          </p:cNvPr>
          <p:cNvSpPr txBox="1"/>
          <p:nvPr/>
        </p:nvSpPr>
        <p:spPr>
          <a:xfrm>
            <a:off x="3314699" y="6283542"/>
            <a:ext cx="5486401" cy="369332"/>
          </a:xfrm>
          <a:prstGeom prst="rect">
            <a:avLst/>
          </a:prstGeom>
          <a:noFill/>
        </p:spPr>
        <p:txBody>
          <a:bodyPr wrap="square" rtlCol="0">
            <a:spAutoFit/>
          </a:bodyPr>
          <a:lstStyle/>
          <a:p>
            <a:pPr algn="ctr"/>
            <a:r>
              <a:rPr lang="en-IN" dirty="0"/>
              <a:t>https://github.com/Vaheebaf/finalprojend/tree/main</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121</TotalTime>
  <Words>2289</Words>
  <Application>Microsoft Office PowerPoint</Application>
  <PresentationFormat>Widescreen</PresentationFormat>
  <Paragraphs>201</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vaheeba farook</cp:lastModifiedBy>
  <cp:revision>203</cp:revision>
  <dcterms:created xsi:type="dcterms:W3CDTF">2021-04-29T18:58:34Z</dcterms:created>
  <dcterms:modified xsi:type="dcterms:W3CDTF">2025-09-09T14:21:19Z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